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8" r:id="rId5"/>
    <p:sldId id="264" r:id="rId6"/>
    <p:sldId id="259" r:id="rId7"/>
    <p:sldId id="263" r:id="rId8"/>
    <p:sldId id="261" r:id="rId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38"/>
    <p:restoredTop sz="73279" autoAdjust="0"/>
  </p:normalViewPr>
  <p:slideViewPr>
    <p:cSldViewPr snapToGrid="0" snapToObjects="1">
      <p:cViewPr varScale="1">
        <p:scale>
          <a:sx n="37" d="100"/>
          <a:sy n="37" d="100"/>
        </p:scale>
        <p:origin x="1279"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518C0-B1EA-404E-85AD-83A687859345}" type="datetimeFigureOut">
              <a:rPr lang="nl-NL" smtClean="0"/>
              <a:t>19-3-2025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DB7A7-BEC7-4975-BEF8-9DC40A531DC3}" type="slidenum">
              <a:rPr lang="nl-NL" smtClean="0"/>
              <a:t>‹nr.›</a:t>
            </a:fld>
            <a:endParaRPr lang="nl-NL"/>
          </a:p>
        </p:txBody>
      </p:sp>
    </p:spTree>
    <p:extLst>
      <p:ext uri="{BB962C8B-B14F-4D97-AF65-F5344CB8AC3E}">
        <p14:creationId xmlns:p14="http://schemas.microsoft.com/office/powerpoint/2010/main" val="304419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3DB7A7-BEC7-4975-BEF8-9DC40A531DC3}" type="slidenum">
              <a:rPr lang="nl-NL" smtClean="0"/>
              <a:t>3</a:t>
            </a:fld>
            <a:endParaRPr lang="nl-NL"/>
          </a:p>
        </p:txBody>
      </p:sp>
    </p:spTree>
    <p:extLst>
      <p:ext uri="{BB962C8B-B14F-4D97-AF65-F5344CB8AC3E}">
        <p14:creationId xmlns:p14="http://schemas.microsoft.com/office/powerpoint/2010/main" val="191011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top 3 van Psychische problemen bestaat uit angst, depressie, zelfbeschadiging en eetstoornissen.</a:t>
            </a:r>
          </a:p>
        </p:txBody>
      </p:sp>
      <p:sp>
        <p:nvSpPr>
          <p:cNvPr id="4" name="Tijdelijke aanduiding voor dianummer 3"/>
          <p:cNvSpPr>
            <a:spLocks noGrp="1"/>
          </p:cNvSpPr>
          <p:nvPr>
            <p:ph type="sldNum" sz="quarter" idx="5"/>
          </p:nvPr>
        </p:nvSpPr>
        <p:spPr/>
        <p:txBody>
          <a:bodyPr/>
          <a:lstStyle/>
          <a:p>
            <a:fld id="{BE3DB7A7-BEC7-4975-BEF8-9DC40A531DC3}" type="slidenum">
              <a:rPr lang="nl-NL" smtClean="0"/>
              <a:t>4</a:t>
            </a:fld>
            <a:endParaRPr lang="nl-NL"/>
          </a:p>
        </p:txBody>
      </p:sp>
    </p:spTree>
    <p:extLst>
      <p:ext uri="{BB962C8B-B14F-4D97-AF65-F5344CB8AC3E}">
        <p14:creationId xmlns:p14="http://schemas.microsoft.com/office/powerpoint/2010/main" val="426908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1023816" y="457200"/>
            <a:ext cx="7582876" cy="1143000"/>
          </a:xfrm>
        </p:spPr>
        <p:txBody>
          <a:bodyPr>
            <a:noAutofit/>
          </a:bodyPr>
          <a:lstStyle>
            <a:lvl1pPr algn="l">
              <a:defRPr sz="3400" b="1" i="0" baseline="0">
                <a:solidFill>
                  <a:srgbClr val="CC0000"/>
                </a:solidFill>
                <a:latin typeface="Verdana"/>
                <a:cs typeface="Verdana"/>
              </a:defRPr>
            </a:lvl1pPr>
          </a:lstStyle>
          <a:p>
            <a:r>
              <a:rPr lang="nl-NL" dirty="0"/>
              <a:t>Tik hier je titel</a:t>
            </a:r>
          </a:p>
        </p:txBody>
      </p:sp>
      <p:sp>
        <p:nvSpPr>
          <p:cNvPr id="9" name="Tijdelijke aanduiding voor inhoud 2"/>
          <p:cNvSpPr>
            <a:spLocks noGrp="1"/>
          </p:cNvSpPr>
          <p:nvPr>
            <p:ph idx="1" hasCustomPrompt="1"/>
          </p:nvPr>
        </p:nvSpPr>
        <p:spPr>
          <a:xfrm>
            <a:off x="1023816" y="1600201"/>
            <a:ext cx="7582876" cy="3831492"/>
          </a:xfrm>
        </p:spPr>
        <p:txBody>
          <a:bodyPr/>
          <a:lstStyle>
            <a:lvl1pPr marL="342900" indent="-342900">
              <a:buClr>
                <a:srgbClr val="CC0000"/>
              </a:buClr>
              <a:buSzPct val="120000"/>
              <a:buFont typeface="Arial"/>
              <a:buChar char="•"/>
              <a:defRPr lang="nl-NL" sz="2800" baseline="0" dirty="0" smtClean="0">
                <a:solidFill>
                  <a:srgbClr val="595959"/>
                </a:solidFill>
              </a:defRPr>
            </a:lvl1pPr>
            <a:lvl2pPr marL="800100" indent="-342900">
              <a:buClr>
                <a:srgbClr val="CC0000"/>
              </a:buClr>
              <a:buSzPct val="120000"/>
              <a:buFont typeface="Arial"/>
              <a:buChar char="•"/>
              <a:defRPr lang="nl-NL" dirty="0" smtClean="0">
                <a:solidFill>
                  <a:srgbClr val="595959"/>
                </a:solidFill>
              </a:defRPr>
            </a:lvl2pPr>
            <a:lvl3pPr marL="1257300" indent="-342900">
              <a:buClr>
                <a:srgbClr val="CC0000"/>
              </a:buClr>
              <a:buSzPct val="120000"/>
              <a:buFont typeface="Arial"/>
              <a:buChar char="•"/>
              <a:defRPr lang="nl-NL" dirty="0" smtClean="0">
                <a:solidFill>
                  <a:srgbClr val="595959"/>
                </a:solidFill>
              </a:defRPr>
            </a:lvl3pPr>
            <a:lvl4pPr>
              <a:defRPr>
                <a:solidFill>
                  <a:schemeClr val="tx1">
                    <a:lumMod val="65000"/>
                    <a:lumOff val="35000"/>
                  </a:schemeClr>
                </a:solidFill>
                <a:latin typeface="Verdana"/>
                <a:cs typeface="Verdana"/>
              </a:defRPr>
            </a:lvl4pPr>
            <a:lvl5pPr>
              <a:defRPr>
                <a:solidFill>
                  <a:schemeClr val="tx1">
                    <a:lumMod val="65000"/>
                    <a:lumOff val="35000"/>
                  </a:schemeClr>
                </a:solidFill>
                <a:latin typeface="Verdana"/>
                <a:cs typeface="Verdana"/>
              </a:defRPr>
            </a:lvl5pPr>
          </a:lstStyle>
          <a:p>
            <a:pPr lvl="0"/>
            <a:r>
              <a:rPr lang="nl-NL" dirty="0"/>
              <a:t>En hier de punten die je behandelt</a:t>
            </a:r>
          </a:p>
          <a:p>
            <a:pPr lvl="0"/>
            <a:endParaRPr lang="nl-NL" dirty="0"/>
          </a:p>
        </p:txBody>
      </p:sp>
    </p:spTree>
    <p:extLst>
      <p:ext uri="{BB962C8B-B14F-4D97-AF65-F5344CB8AC3E}">
        <p14:creationId xmlns:p14="http://schemas.microsoft.com/office/powerpoint/2010/main" val="133436986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57C4F-9E52-0542-B61B-1FF7ADB2FC0B}" type="datetimeFigureOut">
              <a:rPr lang="nl-NL" smtClean="0"/>
              <a:t>19-3-2025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A999E-092A-2A45-9809-92323A67C776}" type="slidenum">
              <a:rPr lang="nl-NL" smtClean="0"/>
              <a:t>‹nr.›</a:t>
            </a:fld>
            <a:endParaRPr lang="nl-NL"/>
          </a:p>
        </p:txBody>
      </p:sp>
    </p:spTree>
    <p:extLst>
      <p:ext uri="{BB962C8B-B14F-4D97-AF65-F5344CB8AC3E}">
        <p14:creationId xmlns:p14="http://schemas.microsoft.com/office/powerpoint/2010/main" val="167082739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422970" y="5621284"/>
            <a:ext cx="4298066" cy="400110"/>
          </a:xfrm>
          <a:prstGeom prst="rect">
            <a:avLst/>
          </a:prstGeom>
          <a:noFill/>
        </p:spPr>
        <p:txBody>
          <a:bodyPr wrap="square" rtlCol="0">
            <a:spAutoFit/>
          </a:bodyPr>
          <a:lstStyle/>
          <a:p>
            <a:pPr algn="ctr"/>
            <a:r>
              <a:rPr lang="nl-NL" sz="2000" b="1" dirty="0" err="1">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www.chrisvoorkom.nl</a:t>
            </a:r>
            <a:endParaRPr lang="nl-NL"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68" y="1438324"/>
            <a:ext cx="3017568" cy="1435649"/>
          </a:xfrm>
          <a:prstGeom prst="rect">
            <a:avLst/>
          </a:prstGeom>
        </p:spPr>
      </p:pic>
      <p:sp>
        <p:nvSpPr>
          <p:cNvPr id="8" name="Tijdelijke aanduiding voor inhoud 5"/>
          <p:cNvSpPr>
            <a:spLocks noGrp="1"/>
          </p:cNvSpPr>
          <p:nvPr>
            <p:ph idx="1"/>
          </p:nvPr>
        </p:nvSpPr>
        <p:spPr>
          <a:xfrm>
            <a:off x="780565" y="3984027"/>
            <a:ext cx="7582876" cy="1329840"/>
          </a:xfrm>
        </p:spPr>
        <p:txBody>
          <a:bodyPr>
            <a:normAutofit/>
          </a:bodyPr>
          <a:lstStyle/>
          <a:p>
            <a:pPr marL="0" indent="0" algn="ctr">
              <a:buNone/>
            </a:pPr>
            <a:r>
              <a:rPr lang="nl-NL" b="1" dirty="0">
                <a:solidFill>
                  <a:schemeClr val="tx1">
                    <a:lumMod val="85000"/>
                    <a:lumOff val="15000"/>
                  </a:schemeClr>
                </a:solidFill>
              </a:rPr>
              <a:t>Chris en Voorkom </a:t>
            </a:r>
            <a:r>
              <a:rPr lang="nl-NL" dirty="0">
                <a:solidFill>
                  <a:schemeClr val="tx1">
                    <a:lumMod val="85000"/>
                    <a:lumOff val="15000"/>
                  </a:schemeClr>
                </a:solidFill>
              </a:rPr>
              <a:t>maakt kinderen en jongeren sterk!</a:t>
            </a:r>
            <a:endParaRPr lang="nl-NL" i="1" dirty="0">
              <a:solidFill>
                <a:schemeClr val="tx1">
                  <a:lumMod val="85000"/>
                  <a:lumOff val="15000"/>
                </a:schemeClr>
              </a:solidFill>
            </a:endParaRPr>
          </a:p>
        </p:txBody>
      </p:sp>
      <p:pic>
        <p:nvPicPr>
          <p:cNvPr id="3" name="Afbeelding 2" descr="Afbeelding met tekst, schermopname, Lettertype, logo&#10;&#10;Door AI gegenereerde inhoud is mogelijk onjuist.">
            <a:extLst>
              <a:ext uri="{FF2B5EF4-FFF2-40B4-BE49-F238E27FC236}">
                <a16:creationId xmlns:a16="http://schemas.microsoft.com/office/drawing/2014/main" id="{4F876348-0A62-B5E7-6376-BE04EF80A396}"/>
              </a:ext>
            </a:extLst>
          </p:cNvPr>
          <p:cNvPicPr>
            <a:picLocks noChangeAspect="1"/>
          </p:cNvPicPr>
          <p:nvPr/>
        </p:nvPicPr>
        <p:blipFill>
          <a:blip r:embed="rId3">
            <a:clrChange>
              <a:clrFrom>
                <a:srgbClr val="1F1F1F"/>
              </a:clrFrom>
              <a:clrTo>
                <a:srgbClr val="1F1F1F">
                  <a:alpha val="0"/>
                </a:srgbClr>
              </a:clrTo>
            </a:clrChange>
          </a:blip>
          <a:stretch>
            <a:fillRect/>
          </a:stretch>
        </p:blipFill>
        <p:spPr>
          <a:xfrm>
            <a:off x="5704411" y="693173"/>
            <a:ext cx="2934221" cy="2536723"/>
          </a:xfrm>
          <a:prstGeom prst="rect">
            <a:avLst/>
          </a:prstGeom>
        </p:spPr>
      </p:pic>
    </p:spTree>
    <p:extLst>
      <p:ext uri="{BB962C8B-B14F-4D97-AF65-F5344CB8AC3E}">
        <p14:creationId xmlns:p14="http://schemas.microsoft.com/office/powerpoint/2010/main" val="224925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72100" y="-414338"/>
            <a:ext cx="184731" cy="369332"/>
          </a:xfrm>
          <a:prstGeom prst="rect">
            <a:avLst/>
          </a:prstGeom>
          <a:noFill/>
        </p:spPr>
        <p:txBody>
          <a:bodyPr wrap="none" rtlCol="0">
            <a:spAutoFit/>
          </a:bodyPr>
          <a:lstStyle/>
          <a:p>
            <a:endParaRPr lang="en-US" dirty="0"/>
          </a:p>
        </p:txBody>
      </p:sp>
      <p:sp>
        <p:nvSpPr>
          <p:cNvPr id="3" name="Titel 2">
            <a:extLst>
              <a:ext uri="{FF2B5EF4-FFF2-40B4-BE49-F238E27FC236}">
                <a16:creationId xmlns:a16="http://schemas.microsoft.com/office/drawing/2014/main" id="{49F17B66-C380-54D2-0C6F-527006CECE99}"/>
              </a:ext>
            </a:extLst>
          </p:cNvPr>
          <p:cNvSpPr>
            <a:spLocks noGrp="1"/>
          </p:cNvSpPr>
          <p:nvPr>
            <p:ph type="title"/>
          </p:nvPr>
        </p:nvSpPr>
        <p:spPr/>
        <p:txBody>
          <a:bodyPr/>
          <a:lstStyle/>
          <a:p>
            <a:r>
              <a:rPr lang="nl-NL" i="0" dirty="0">
                <a:solidFill>
                  <a:srgbClr val="030D37"/>
                </a:solidFill>
                <a:effectLst/>
                <a:latin typeface="Roboto" panose="02000000000000000000" pitchFamily="2" charset="0"/>
              </a:rPr>
              <a:t>Chris en Voorkom maakt jongeren sterk</a:t>
            </a:r>
            <a:endParaRPr lang="nl-NL" dirty="0"/>
          </a:p>
        </p:txBody>
      </p:sp>
      <p:sp>
        <p:nvSpPr>
          <p:cNvPr id="5" name="Tijdelijke aanduiding voor inhoud 4">
            <a:extLst>
              <a:ext uri="{FF2B5EF4-FFF2-40B4-BE49-F238E27FC236}">
                <a16:creationId xmlns:a16="http://schemas.microsoft.com/office/drawing/2014/main" id="{A92BC329-6AB7-3A66-A20F-45BF4AF97909}"/>
              </a:ext>
            </a:extLst>
          </p:cNvPr>
          <p:cNvSpPr>
            <a:spLocks noGrp="1"/>
          </p:cNvSpPr>
          <p:nvPr>
            <p:ph idx="1"/>
          </p:nvPr>
        </p:nvSpPr>
        <p:spPr/>
        <p:txBody>
          <a:bodyPr>
            <a:normAutofit/>
          </a:bodyPr>
          <a:lstStyle/>
          <a:p>
            <a:pPr marL="0" indent="0" algn="l" fontAlgn="base">
              <a:buNone/>
            </a:pPr>
            <a:r>
              <a:rPr lang="nl-NL" b="0" i="0" dirty="0">
                <a:solidFill>
                  <a:srgbClr val="030D37"/>
                </a:solidFill>
                <a:effectLst/>
                <a:latin typeface="Roboto" panose="02000000000000000000" pitchFamily="2" charset="0"/>
              </a:rPr>
              <a:t>Chris en Voorkom staat in de traditie van het christelijk geloof. Daarin vindt de organisatie de wortels en inspiratie voor het werk dat ze doet. </a:t>
            </a:r>
          </a:p>
          <a:p>
            <a:endParaRPr lang="nl-NL" dirty="0"/>
          </a:p>
        </p:txBody>
      </p:sp>
      <p:pic>
        <p:nvPicPr>
          <p:cNvPr id="7" name="Afbeelding 6" descr="Afbeelding met tekst, Menselijk gezicht, tekenfilm&#10;&#10;Door AI gegenereerde inhoud is mogelijk onjuist.">
            <a:extLst>
              <a:ext uri="{FF2B5EF4-FFF2-40B4-BE49-F238E27FC236}">
                <a16:creationId xmlns:a16="http://schemas.microsoft.com/office/drawing/2014/main" id="{4963ADEB-C1EA-EA4F-B780-3DB92095DD1B}"/>
              </a:ext>
            </a:extLst>
          </p:cNvPr>
          <p:cNvPicPr>
            <a:picLocks noChangeAspect="1"/>
          </p:cNvPicPr>
          <p:nvPr/>
        </p:nvPicPr>
        <p:blipFill>
          <a:blip r:embed="rId2"/>
          <a:stretch>
            <a:fillRect/>
          </a:stretch>
        </p:blipFill>
        <p:spPr>
          <a:xfrm>
            <a:off x="3190984" y="3185652"/>
            <a:ext cx="2273481" cy="3215148"/>
          </a:xfrm>
          <a:prstGeom prst="rect">
            <a:avLst/>
          </a:prstGeom>
        </p:spPr>
      </p:pic>
    </p:spTree>
    <p:extLst>
      <p:ext uri="{BB962C8B-B14F-4D97-AF65-F5344CB8AC3E}">
        <p14:creationId xmlns:p14="http://schemas.microsoft.com/office/powerpoint/2010/main" val="131759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10000"/>
            <a:extLst>
              <a:ext uri="{28A0092B-C50C-407E-A947-70E740481C1C}">
                <a14:useLocalDpi xmlns:a14="http://schemas.microsoft.com/office/drawing/2010/main" val="0"/>
              </a:ext>
            </a:extLst>
          </a:blip>
          <a:srcRect l="6901" t="2964" r="8113" b="1"/>
          <a:stretch/>
        </p:blipFill>
        <p:spPr>
          <a:xfrm>
            <a:off x="0" y="0"/>
            <a:ext cx="9144000" cy="6870526"/>
          </a:xfrm>
          <a:prstGeom prst="rect">
            <a:avLst/>
          </a:prstGeom>
        </p:spPr>
      </p:pic>
      <p:sp>
        <p:nvSpPr>
          <p:cNvPr id="5" name="Titel 4"/>
          <p:cNvSpPr>
            <a:spLocks noGrp="1"/>
          </p:cNvSpPr>
          <p:nvPr>
            <p:ph type="title"/>
          </p:nvPr>
        </p:nvSpPr>
        <p:spPr>
          <a:xfrm>
            <a:off x="1023816" y="653145"/>
            <a:ext cx="7582876" cy="849084"/>
          </a:xfrm>
        </p:spPr>
        <p:txBody>
          <a:bodyPr/>
          <a:lstStyle/>
          <a:p>
            <a:r>
              <a:rPr lang="nl-NL" dirty="0">
                <a:solidFill>
                  <a:schemeClr val="tx1"/>
                </a:solidFill>
              </a:rPr>
              <a:t>Wat wij doen</a:t>
            </a:r>
          </a:p>
        </p:txBody>
      </p:sp>
      <p:sp>
        <p:nvSpPr>
          <p:cNvPr id="6" name="Tijdelijke aanduiding voor inhoud 5"/>
          <p:cNvSpPr>
            <a:spLocks noGrp="1"/>
          </p:cNvSpPr>
          <p:nvPr>
            <p:ph idx="1"/>
          </p:nvPr>
        </p:nvSpPr>
        <p:spPr>
          <a:xfrm>
            <a:off x="1023816" y="1701896"/>
            <a:ext cx="7349475" cy="4639054"/>
          </a:xfrm>
        </p:spPr>
        <p:txBody>
          <a:bodyPr>
            <a:normAutofit fontScale="92500"/>
          </a:bodyPr>
          <a:lstStyle/>
          <a:p>
            <a:pPr>
              <a:buFont typeface="Arial" panose="020B0604020202020204" pitchFamily="34" charset="0"/>
              <a:buChar char="•"/>
            </a:pPr>
            <a:r>
              <a:rPr lang="nl-NL" dirty="0">
                <a:solidFill>
                  <a:schemeClr val="tx1"/>
                </a:solidFill>
              </a:rPr>
              <a:t>Een luisterend oor aan kinderen en tieners die een verhaal hebben door middel van de anonieme chat, mail en de telefoon (Chris Online).</a:t>
            </a:r>
          </a:p>
          <a:p>
            <a:pPr>
              <a:buFont typeface="Arial" panose="020B0604020202020204" pitchFamily="34" charset="0"/>
              <a:buChar char="•"/>
            </a:pPr>
            <a:r>
              <a:rPr lang="nl-NL" dirty="0">
                <a:solidFill>
                  <a:schemeClr val="tx1"/>
                </a:solidFill>
              </a:rPr>
              <a:t>Lessen aan kinderen en tieners rondom thema’s die te maken hebben met weerbaarheid, ontwikkeling en een gezonde leefstijl.</a:t>
            </a:r>
          </a:p>
          <a:p>
            <a:pPr>
              <a:buFont typeface="Arial" panose="020B0604020202020204" pitchFamily="34" charset="0"/>
              <a:buChar char="•"/>
            </a:pPr>
            <a:r>
              <a:rPr lang="nl-NL" dirty="0">
                <a:solidFill>
                  <a:srgbClr val="030D37"/>
                </a:solidFill>
              </a:rPr>
              <a:t>D</a:t>
            </a:r>
            <a:r>
              <a:rPr lang="nl-NL" b="0" i="0" dirty="0">
                <a:solidFill>
                  <a:srgbClr val="030D37"/>
                </a:solidFill>
                <a:effectLst/>
              </a:rPr>
              <a:t>eskundigheidsbevordering bieden aan kerken op het gebied van </a:t>
            </a:r>
            <a:r>
              <a:rPr lang="nl-NL" b="0" i="0" dirty="0" err="1">
                <a:solidFill>
                  <a:srgbClr val="030D37"/>
                </a:solidFill>
                <a:effectLst/>
              </a:rPr>
              <a:t>jeugdpastoraat</a:t>
            </a:r>
            <a:r>
              <a:rPr lang="nl-NL" b="0" i="0" dirty="0">
                <a:solidFill>
                  <a:srgbClr val="030D37"/>
                </a:solidFill>
                <a:effectLst/>
              </a:rPr>
              <a:t>.</a:t>
            </a:r>
          </a:p>
          <a:p>
            <a:pPr>
              <a:buFont typeface="Arial" panose="020B0604020202020204" pitchFamily="34" charset="0"/>
              <a:buChar char="•"/>
            </a:pPr>
            <a:r>
              <a:rPr lang="nl-NL" dirty="0">
                <a:solidFill>
                  <a:srgbClr val="030D37"/>
                </a:solidFill>
              </a:rPr>
              <a:t>Toerusting voor ouders door middel van ouderavonden en workshops.</a:t>
            </a:r>
            <a:endParaRPr lang="nl-NL" dirty="0">
              <a:solidFill>
                <a:schemeClr val="tx1"/>
              </a:solidFill>
            </a:endParaRPr>
          </a:p>
        </p:txBody>
      </p:sp>
    </p:spTree>
    <p:extLst>
      <p:ext uri="{BB962C8B-B14F-4D97-AF65-F5344CB8AC3E}">
        <p14:creationId xmlns:p14="http://schemas.microsoft.com/office/powerpoint/2010/main" val="224680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tekenfilm&#10;&#10;Door AI gegenereerde inhoud is mogelijk onjuist.">
            <a:extLst>
              <a:ext uri="{FF2B5EF4-FFF2-40B4-BE49-F238E27FC236}">
                <a16:creationId xmlns:a16="http://schemas.microsoft.com/office/drawing/2014/main" id="{E75E4700-F09A-990A-E000-43FF849630BA}"/>
              </a:ext>
            </a:extLst>
          </p:cNvPr>
          <p:cNvPicPr>
            <a:picLocks noChangeAspect="1"/>
          </p:cNvPicPr>
          <p:nvPr/>
        </p:nvPicPr>
        <p:blipFill>
          <a:blip r:embed="rId3"/>
          <a:stretch>
            <a:fillRect/>
          </a:stretch>
        </p:blipFill>
        <p:spPr>
          <a:xfrm>
            <a:off x="4295394" y="-12526"/>
            <a:ext cx="4848606" cy="6858000"/>
          </a:xfrm>
          <a:prstGeom prst="rect">
            <a:avLst/>
          </a:prstGeom>
        </p:spPr>
      </p:pic>
      <p:sp>
        <p:nvSpPr>
          <p:cNvPr id="11" name="Tekstvak 10">
            <a:extLst>
              <a:ext uri="{FF2B5EF4-FFF2-40B4-BE49-F238E27FC236}">
                <a16:creationId xmlns:a16="http://schemas.microsoft.com/office/drawing/2014/main" id="{7CB5BC70-65AC-756B-6BA3-C3D9727A0DC7}"/>
              </a:ext>
            </a:extLst>
          </p:cNvPr>
          <p:cNvSpPr txBox="1"/>
          <p:nvPr/>
        </p:nvSpPr>
        <p:spPr>
          <a:xfrm rot="20669067">
            <a:off x="251674" y="1036220"/>
            <a:ext cx="3538661" cy="923330"/>
          </a:xfrm>
          <a:prstGeom prst="rect">
            <a:avLst/>
          </a:prstGeom>
          <a:noFill/>
        </p:spPr>
        <p:txBody>
          <a:bodyPr wrap="square">
            <a:spAutoFit/>
          </a:bodyPr>
          <a:lstStyle/>
          <a:p>
            <a:r>
              <a:rPr lang="nl-NL" b="0" i="0" dirty="0">
                <a:solidFill>
                  <a:srgbClr val="000000"/>
                </a:solidFill>
                <a:effectLst/>
                <a:latin typeface="Calibri" panose="020F0502020204030204" pitchFamily="34" charset="0"/>
              </a:rPr>
              <a:t>“echt super bedankt voor de hulp en dat u de tijd voor me had genomen! </a:t>
            </a:r>
            <a:r>
              <a:rPr lang="nl-NL" dirty="0">
                <a:solidFill>
                  <a:srgbClr val="000000"/>
                </a:solidFill>
                <a:latin typeface="Calibri" panose="020F0502020204030204" pitchFamily="34" charset="0"/>
              </a:rPr>
              <a:t>“</a:t>
            </a:r>
            <a:endParaRPr lang="nl-NL" dirty="0"/>
          </a:p>
        </p:txBody>
      </p:sp>
      <p:sp>
        <p:nvSpPr>
          <p:cNvPr id="15" name="Tekstvak 14">
            <a:extLst>
              <a:ext uri="{FF2B5EF4-FFF2-40B4-BE49-F238E27FC236}">
                <a16:creationId xmlns:a16="http://schemas.microsoft.com/office/drawing/2014/main" id="{C0BA582B-7F55-6A0B-4EC3-BFF2173D9F30}"/>
              </a:ext>
            </a:extLst>
          </p:cNvPr>
          <p:cNvSpPr txBox="1"/>
          <p:nvPr/>
        </p:nvSpPr>
        <p:spPr>
          <a:xfrm rot="830572">
            <a:off x="249391" y="3458616"/>
            <a:ext cx="4236307" cy="1200329"/>
          </a:xfrm>
          <a:prstGeom prst="rect">
            <a:avLst/>
          </a:prstGeom>
          <a:noFill/>
        </p:spPr>
        <p:txBody>
          <a:bodyPr wrap="square">
            <a:spAutoFit/>
          </a:bodyPr>
          <a:lstStyle/>
          <a:p>
            <a:r>
              <a:rPr lang="nl-NL" b="0" i="0" dirty="0">
                <a:solidFill>
                  <a:srgbClr val="000000"/>
                </a:solidFill>
                <a:effectLst/>
                <a:latin typeface="WordVisi_MSFontService"/>
              </a:rPr>
              <a:t>“Deze persoon is de eerste persoon in een hele lange tijd die oprecht naar me luisterde. Ik weet niet wie dit leest, maar moge God u zegenen.”</a:t>
            </a:r>
            <a:endParaRPr lang="nl-NL" dirty="0"/>
          </a:p>
        </p:txBody>
      </p:sp>
      <p:sp>
        <p:nvSpPr>
          <p:cNvPr id="17" name="Tekstvak 16">
            <a:extLst>
              <a:ext uri="{FF2B5EF4-FFF2-40B4-BE49-F238E27FC236}">
                <a16:creationId xmlns:a16="http://schemas.microsoft.com/office/drawing/2014/main" id="{270BC5A4-C7D9-5AEE-475D-76E3BEB625E0}"/>
              </a:ext>
            </a:extLst>
          </p:cNvPr>
          <p:cNvSpPr txBox="1"/>
          <p:nvPr/>
        </p:nvSpPr>
        <p:spPr>
          <a:xfrm>
            <a:off x="152505" y="5902069"/>
            <a:ext cx="3696848" cy="646331"/>
          </a:xfrm>
          <a:prstGeom prst="rect">
            <a:avLst/>
          </a:prstGeom>
          <a:noFill/>
        </p:spPr>
        <p:txBody>
          <a:bodyPr wrap="square">
            <a:spAutoFit/>
          </a:bodyPr>
          <a:lstStyle/>
          <a:p>
            <a:r>
              <a:rPr lang="nl-NL" b="0" i="0" dirty="0">
                <a:solidFill>
                  <a:srgbClr val="000000"/>
                </a:solidFill>
                <a:effectLst/>
                <a:latin typeface="WordVisi_MSFontService"/>
              </a:rPr>
              <a:t>“Fijn om met iemand anoniem te praten top site”</a:t>
            </a:r>
            <a:endParaRPr lang="nl-NL" dirty="0"/>
          </a:p>
        </p:txBody>
      </p:sp>
    </p:spTree>
    <p:extLst>
      <p:ext uri="{BB962C8B-B14F-4D97-AF65-F5344CB8AC3E}">
        <p14:creationId xmlns:p14="http://schemas.microsoft.com/office/powerpoint/2010/main" val="143023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3816" y="653145"/>
            <a:ext cx="7582876" cy="1143000"/>
          </a:xfrm>
        </p:spPr>
        <p:txBody>
          <a:bodyPr/>
          <a:lstStyle/>
          <a:p>
            <a:r>
              <a:rPr lang="nl-NL" dirty="0">
                <a:solidFill>
                  <a:schemeClr val="tx1"/>
                </a:solidFill>
              </a:rPr>
              <a:t>Wilt u ons werk steunen?</a:t>
            </a:r>
          </a:p>
        </p:txBody>
      </p:sp>
      <p:sp>
        <p:nvSpPr>
          <p:cNvPr id="3" name="Tijdelijke aanduiding voor inhoud 2"/>
          <p:cNvSpPr>
            <a:spLocks noGrp="1"/>
          </p:cNvSpPr>
          <p:nvPr>
            <p:ph idx="1"/>
          </p:nvPr>
        </p:nvSpPr>
        <p:spPr>
          <a:xfrm>
            <a:off x="1023816" y="1796146"/>
            <a:ext cx="7582876" cy="3831492"/>
          </a:xfrm>
        </p:spPr>
        <p:txBody>
          <a:bodyPr/>
          <a:lstStyle/>
          <a:p>
            <a:pPr marL="0" indent="0">
              <a:buNone/>
            </a:pPr>
            <a:r>
              <a:rPr lang="nl-NL" dirty="0">
                <a:solidFill>
                  <a:schemeClr val="tx1"/>
                </a:solidFill>
              </a:rPr>
              <a:t>Voor het werk zijn we grotendeels afhankelijk van giften. Om ervoor te zorgen dat we jonge mensen goed kunnen helpen en we de kwaliteit kunnen waarborgen hebben we uw steun hard nodig. </a:t>
            </a:r>
          </a:p>
          <a:p>
            <a:endParaRPr lang="nl-NL" dirty="0">
              <a:solidFill>
                <a:schemeClr val="tx1"/>
              </a:solidFill>
            </a:endParaRPr>
          </a:p>
          <a:p>
            <a:pPr marL="0" indent="0">
              <a:buNone/>
            </a:pPr>
            <a:r>
              <a:rPr lang="nl-NL" b="1" dirty="0">
                <a:solidFill>
                  <a:schemeClr val="tx1"/>
                </a:solidFill>
              </a:rPr>
              <a:t>Hartelijk bedankt voor uw gift!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168" y="5159829"/>
            <a:ext cx="2196524" cy="1045026"/>
          </a:xfrm>
          <a:prstGeom prst="rect">
            <a:avLst/>
          </a:prstGeom>
        </p:spPr>
      </p:pic>
    </p:spTree>
    <p:extLst>
      <p:ext uri="{BB962C8B-B14F-4D97-AF65-F5344CB8AC3E}">
        <p14:creationId xmlns:p14="http://schemas.microsoft.com/office/powerpoint/2010/main" val="3909078331"/>
      </p:ext>
    </p:extLst>
  </p:cSld>
  <p:clrMapOvr>
    <a:masterClrMapping/>
  </p:clrMapOvr>
</p:sld>
</file>

<file path=ppt/theme/theme1.xml><?xml version="1.0" encoding="utf-8"?>
<a:theme xmlns:a="http://schemas.openxmlformats.org/drawingml/2006/main" name="Office-thema">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A94370C19149B70CE2D14AC57625" ma:contentTypeVersion="7" ma:contentTypeDescription="Een nieuw document maken." ma:contentTypeScope="" ma:versionID="bb0a07862ad87bbdd2ec6ef0510de121">
  <xsd:schema xmlns:xsd="http://www.w3.org/2001/XMLSchema" xmlns:xs="http://www.w3.org/2001/XMLSchema" xmlns:p="http://schemas.microsoft.com/office/2006/metadata/properties" xmlns:ns2="7c8ce0e3-7f59-4c63-8b0f-124fcf00108d" xmlns:ns3="c87af634-cf08-4065-a135-ff0c25eeafa7" targetNamespace="http://schemas.microsoft.com/office/2006/metadata/properties" ma:root="true" ma:fieldsID="258787cc93cfe8d698b5ec170ef0b37f" ns2:_="" ns3:_="">
    <xsd:import namespace="7c8ce0e3-7f59-4c63-8b0f-124fcf00108d"/>
    <xsd:import namespace="c87af634-cf08-4065-a135-ff0c25eeaf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ce0e3-7f59-4c63-8b0f-124fcf00108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7af634-cf08-4065-a135-ff0c25eeafa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9C6E74-3E4A-442B-B839-305E107F3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8ce0e3-7f59-4c63-8b0f-124fcf00108d"/>
    <ds:schemaRef ds:uri="c87af634-cf08-4065-a135-ff0c25eeaf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5C3ACB-D3ED-49FB-89D2-2D96BAC24896}">
  <ds:schemaRefs>
    <ds:schemaRef ds:uri="http://purl.org/dc/terms/"/>
    <ds:schemaRef ds:uri="c87af634-cf08-4065-a135-ff0c25eeafa7"/>
    <ds:schemaRef ds:uri="http://purl.org/dc/elements/1.1/"/>
    <ds:schemaRef ds:uri="http://www.w3.org/XML/1998/namespace"/>
    <ds:schemaRef ds:uri="7c8ce0e3-7f59-4c63-8b0f-124fcf00108d"/>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4B121ED-822A-4B6E-961B-06C0C04BCC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501</TotalTime>
  <Words>240</Words>
  <Application>Microsoft Office PowerPoint</Application>
  <PresentationFormat>Diavoorstelling (4:3)</PresentationFormat>
  <Paragraphs>19</Paragraphs>
  <Slides>5</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Arial</vt:lpstr>
      <vt:lpstr>Calibri</vt:lpstr>
      <vt:lpstr>Roboto</vt:lpstr>
      <vt:lpstr>Tahoma</vt:lpstr>
      <vt:lpstr>Verdana</vt:lpstr>
      <vt:lpstr>WordVisi_MSFontService</vt:lpstr>
      <vt:lpstr>Office-thema</vt:lpstr>
      <vt:lpstr>PowerPoint-presentatie</vt:lpstr>
      <vt:lpstr>Chris en Voorkom maakt jongeren sterk</vt:lpstr>
      <vt:lpstr>Wat wij doen</vt:lpstr>
      <vt:lpstr>PowerPoint-presentatie</vt:lpstr>
      <vt:lpstr>Wilt u ons werk steunen?</vt:lpstr>
    </vt:vector>
  </TitlesOfParts>
  <Company>Geomedia UU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Powerbook 800</dc:creator>
  <cp:lastModifiedBy>Alise Vleesenbeek - Vreugdenhil</cp:lastModifiedBy>
  <cp:revision>59</cp:revision>
  <dcterms:created xsi:type="dcterms:W3CDTF">2015-09-03T09:06:17Z</dcterms:created>
  <dcterms:modified xsi:type="dcterms:W3CDTF">2025-03-19T15:43:39Z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0x01010075E5A94370C19149B70CE2D14AC57625</vt:lpwstr>
  </property>
</Properties>
</file>